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drawings/drawing1.xml" ContentType="application/vnd.openxmlformats-officedocument.drawingml.chartshap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Psychologie\UvA\Masterthese\Tables%20verslag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74169947506562"/>
          <c:y val="0.0740740740740741"/>
          <c:w val="0.589584208223972"/>
          <c:h val="0.800849008457276"/>
        </c:manualLayout>
      </c:layout>
      <c:barChart>
        <c:barDir val="col"/>
        <c:grouping val="clustered"/>
        <c:ser>
          <c:idx val="0"/>
          <c:order val="0"/>
          <c:tx>
            <c:v>Target symbool</c:v>
          </c:tx>
          <c:cat>
            <c:strRef>
              <c:f>(Blad1!$A$19,Blad1!$A$20)</c:f>
              <c:strCache>
                <c:ptCount val="2"/>
                <c:pt idx="0">
                  <c:v>Intuïtieve denkers</c:v>
                </c:pt>
                <c:pt idx="1">
                  <c:v>Rationele denkers</c:v>
                </c:pt>
              </c:strCache>
            </c:strRef>
          </c:cat>
          <c:val>
            <c:numRef>
              <c:f>Blad1!$E$19:$E$20</c:f>
              <c:numCache>
                <c:formatCode>General</c:formatCode>
                <c:ptCount val="2"/>
                <c:pt idx="0">
                  <c:v>606.8099999999994</c:v>
                </c:pt>
                <c:pt idx="1">
                  <c:v>627.12</c:v>
                </c:pt>
              </c:numCache>
            </c:numRef>
          </c:val>
        </c:ser>
        <c:ser>
          <c:idx val="1"/>
          <c:order val="1"/>
          <c:tx>
            <c:v>Controle symbool</c:v>
          </c:tx>
          <c:cat>
            <c:strRef>
              <c:f>(Blad1!$A$19,Blad1!$A$20)</c:f>
              <c:strCache>
                <c:ptCount val="2"/>
                <c:pt idx="0">
                  <c:v>Intuïtieve denkers</c:v>
                </c:pt>
                <c:pt idx="1">
                  <c:v>Rationele denkers</c:v>
                </c:pt>
              </c:strCache>
            </c:strRef>
          </c:cat>
          <c:val>
            <c:numRef>
              <c:f>Blad1!$H$19:$H$20</c:f>
              <c:numCache>
                <c:formatCode>0.00</c:formatCode>
                <c:ptCount val="2"/>
                <c:pt idx="0">
                  <c:v>632.07</c:v>
                </c:pt>
                <c:pt idx="1">
                  <c:v>629.13</c:v>
                </c:pt>
              </c:numCache>
            </c:numRef>
          </c:val>
        </c:ser>
        <c:axId val="573605256"/>
        <c:axId val="573666328"/>
      </c:barChart>
      <c:catAx>
        <c:axId val="5736052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nl-NL"/>
            </a:pPr>
            <a:endParaRPr lang="en-US"/>
          </a:p>
        </c:txPr>
        <c:crossAx val="573666328"/>
        <c:crosses val="autoZero"/>
        <c:auto val="1"/>
        <c:lblAlgn val="ctr"/>
        <c:lblOffset val="100"/>
      </c:catAx>
      <c:valAx>
        <c:axId val="573666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nl-NL"/>
            </a:pPr>
            <a:endParaRPr lang="en-US"/>
          </a:p>
        </c:txPr>
        <c:crossAx val="573605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nl-NL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0.54839</cdr:x>
      <cdr:y>0.56579</cdr:y>
    </cdr:from>
    <cdr:to>
      <cdr:x>0.67742</cdr:x>
      <cdr:y>0.70341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6200" y="2819400"/>
          <a:ext cx="914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nl-NL" sz="1800" dirty="0" smtClean="0"/>
            <a:t>T</a:t>
          </a:r>
          <a:endParaRPr lang="nl-NL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2C000-6A65-D94C-8993-D0AA0CA269D7}" type="datetimeFigureOut">
              <a:rPr lang="en-US" smtClean="0"/>
              <a:t>5/24/13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B8D6C-897B-FF47-89C8-716DB842AA0F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44FE-9397-604E-831A-94188F65F9B7}" type="datetimeFigureOut">
              <a:rPr lang="en-US" smtClean="0"/>
              <a:pPr/>
              <a:t>5/24/13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EE62-8B24-A145-84E3-8225AF4C5D0A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Leren na het tentamen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nl-NL" dirty="0" err="1" smtClean="0"/>
              <a:t>elpt</a:t>
            </a:r>
            <a:r>
              <a:rPr lang="nl-NL" dirty="0" smtClean="0"/>
              <a:t> dat?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943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Dag van de Parapsychologie 2013</a:t>
            </a:r>
            <a:endParaRPr lang="nl-NL" dirty="0"/>
          </a:p>
        </p:txBody>
      </p:sp>
      <p:pic>
        <p:nvPicPr>
          <p:cNvPr id="5" name="Picture 4" descr="Learner for the Future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271412"/>
            <a:ext cx="2209800" cy="2184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nu verder?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Bruikbare en sterke </a:t>
            </a:r>
            <a:r>
              <a:rPr lang="nl-NL" dirty="0" err="1" smtClean="0"/>
              <a:t>Retro-causaliteit</a:t>
            </a:r>
            <a:r>
              <a:rPr lang="nl-NL" dirty="0" smtClean="0"/>
              <a:t>  kan  resulteren in causale paradoxen (CIRTS). </a:t>
            </a:r>
          </a:p>
          <a:p>
            <a:r>
              <a:rPr lang="nl-NL" dirty="0" smtClean="0"/>
              <a:t>Als de natuur deze paradoxen verbiedt dan mogen er geen bruikbare paranormale verschijnselen zijn.</a:t>
            </a:r>
          </a:p>
          <a:p>
            <a:r>
              <a:rPr lang="nl-NL" dirty="0" smtClean="0"/>
              <a:t>Maar ARV dan?????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Meta-analyse van ARV experimenten (2013)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nl-NL" dirty="0" err="1" smtClean="0"/>
              <a:t>eriode</a:t>
            </a:r>
            <a:r>
              <a:rPr lang="nl-NL" dirty="0" smtClean="0"/>
              <a:t>: 1982-2012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18 experimenten</a:t>
            </a:r>
          </a:p>
          <a:p>
            <a:r>
              <a:rPr lang="nl-NL" dirty="0" err="1" smtClean="0"/>
              <a:t>Hitrate</a:t>
            </a:r>
            <a:r>
              <a:rPr lang="nl-NL" dirty="0" smtClean="0"/>
              <a:t>: 63.5%</a:t>
            </a:r>
          </a:p>
          <a:p>
            <a:r>
              <a:rPr lang="nl-NL" dirty="0" smtClean="0"/>
              <a:t>Totale winst: 502.000 dollar</a:t>
            </a:r>
            <a:endParaRPr lang="nl-NL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2" y="2133603"/>
            <a:ext cx="2787649" cy="2088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Dank voor uw aandacht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Picture 3" descr="learning-disa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2" y="2590800"/>
            <a:ext cx="71501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Het ‘ware wetenschap’ ARV (casino) experiment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Als er bruikbare informatie uitkomt dan wordt er geld gewonnen maar nog belangrijker lijkt het paradox argument weerlegt (en zijn de sceptici verslagen)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Interne effect (relatie met LST)</a:t>
            </a:r>
            <a:endParaRPr lang="nl-NL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1" y="3581401"/>
            <a:ext cx="2039349" cy="128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 doen met zijn allen 1 trial in een </a:t>
            </a:r>
            <a:r>
              <a:rPr lang="nl-NL" dirty="0" err="1" smtClean="0"/>
              <a:t>pilot</a:t>
            </a:r>
            <a:r>
              <a:rPr lang="nl-NL" dirty="0" smtClean="0"/>
              <a:t> casino experiment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zaal speelt voor paragnost die een plaat beschrijft die in de toekomst te zien zal zijn.</a:t>
            </a:r>
          </a:p>
          <a:p>
            <a:r>
              <a:rPr lang="nl-NL" dirty="0" smtClean="0"/>
              <a:t>De zaal speelt voor jury om de best passende plaat te kiezen. </a:t>
            </a:r>
          </a:p>
          <a:p>
            <a:r>
              <a:rPr lang="nl-NL" dirty="0" smtClean="0"/>
              <a:t>Er wordt met echt geld gespeeld in een </a:t>
            </a:r>
            <a:r>
              <a:rPr lang="nl-NL" dirty="0" err="1" smtClean="0"/>
              <a:t>on-line</a:t>
            </a:r>
            <a:r>
              <a:rPr lang="nl-NL" dirty="0" smtClean="0"/>
              <a:t> casino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Hoe ziet de plaat eruit?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Gebouwen</a:t>
            </a:r>
            <a:r>
              <a:rPr lang="en-US" dirty="0" smtClean="0"/>
              <a:t>. </a:t>
            </a:r>
            <a:r>
              <a:rPr lang="en-US" dirty="0" err="1" smtClean="0"/>
              <a:t>Dorpen</a:t>
            </a:r>
            <a:r>
              <a:rPr lang="en-US" dirty="0" smtClean="0"/>
              <a:t>, </a:t>
            </a:r>
            <a:r>
              <a:rPr lang="en-US" dirty="0" err="1" smtClean="0"/>
              <a:t>steden</a:t>
            </a:r>
            <a:r>
              <a:rPr lang="en-US" dirty="0" smtClean="0"/>
              <a:t>. Door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gemaakte</a:t>
            </a:r>
            <a:r>
              <a:rPr lang="en-US" dirty="0" smtClean="0"/>
              <a:t> </a:t>
            </a:r>
            <a:r>
              <a:rPr lang="en-US" dirty="0" err="1" smtClean="0"/>
              <a:t>objecten</a:t>
            </a:r>
            <a:endParaRPr lang="en-US" dirty="0" smtClean="0"/>
          </a:p>
          <a:p>
            <a:r>
              <a:rPr lang="en-US" dirty="0" err="1" smtClean="0"/>
              <a:t>Bruggen</a:t>
            </a:r>
            <a:endParaRPr lang="en-US" dirty="0" smtClean="0"/>
          </a:p>
          <a:p>
            <a:r>
              <a:rPr lang="en-US" dirty="0" err="1" smtClean="0"/>
              <a:t>Gletchers</a:t>
            </a:r>
            <a:r>
              <a:rPr lang="en-US" dirty="0" smtClean="0"/>
              <a:t>/ </a:t>
            </a:r>
            <a:r>
              <a:rPr lang="en-US" dirty="0" err="1" smtClean="0"/>
              <a:t>Ijs</a:t>
            </a:r>
            <a:r>
              <a:rPr lang="en-US" dirty="0" smtClean="0"/>
              <a:t> / </a:t>
            </a:r>
            <a:r>
              <a:rPr lang="en-US" dirty="0" err="1" smtClean="0"/>
              <a:t>Sneeuw</a:t>
            </a:r>
            <a:r>
              <a:rPr lang="en-US" dirty="0" smtClean="0"/>
              <a:t>/ </a:t>
            </a:r>
            <a:r>
              <a:rPr lang="en-US" dirty="0" err="1" smtClean="0"/>
              <a:t>Koud</a:t>
            </a:r>
            <a:r>
              <a:rPr lang="en-US" dirty="0" smtClean="0"/>
              <a:t> 						</a:t>
            </a:r>
          </a:p>
          <a:p>
            <a:r>
              <a:rPr lang="en-US" dirty="0" err="1" smtClean="0"/>
              <a:t>Meren</a:t>
            </a:r>
            <a:r>
              <a:rPr lang="en-US" dirty="0" smtClean="0"/>
              <a:t>, </a:t>
            </a:r>
            <a:r>
              <a:rPr lang="en-US" dirty="0" err="1" smtClean="0"/>
              <a:t>Vijvers</a:t>
            </a:r>
            <a:r>
              <a:rPr lang="en-US" dirty="0" smtClean="0"/>
              <a:t>. Land-water </a:t>
            </a:r>
            <a:r>
              <a:rPr lang="en-US" dirty="0" err="1" smtClean="0"/>
              <a:t>oevers</a:t>
            </a:r>
            <a:endParaRPr lang="en-US" dirty="0" smtClean="0"/>
          </a:p>
          <a:p>
            <a:r>
              <a:rPr lang="en-US" dirty="0" err="1" smtClean="0"/>
              <a:t>Rivieren</a:t>
            </a:r>
            <a:r>
              <a:rPr lang="en-US" dirty="0" smtClean="0"/>
              <a:t>, </a:t>
            </a:r>
            <a:r>
              <a:rPr lang="en-US" dirty="0" err="1" smtClean="0"/>
              <a:t>beken</a:t>
            </a:r>
            <a:r>
              <a:rPr lang="en-US" dirty="0" smtClean="0"/>
              <a:t>, </a:t>
            </a:r>
            <a:r>
              <a:rPr lang="en-US" dirty="0" err="1" smtClean="0"/>
              <a:t>waterval</a:t>
            </a:r>
            <a:endParaRPr lang="en-US" dirty="0" smtClean="0"/>
          </a:p>
          <a:p>
            <a:r>
              <a:rPr lang="en-US" dirty="0" smtClean="0"/>
              <a:t>Bergen, </a:t>
            </a:r>
            <a:r>
              <a:rPr lang="en-US" dirty="0" err="1" smtClean="0"/>
              <a:t>Heuvels,Kliffen</a:t>
            </a:r>
            <a:r>
              <a:rPr lang="en-US" dirty="0" smtClean="0"/>
              <a:t>, Dalen	</a:t>
            </a:r>
          </a:p>
          <a:p>
            <a:r>
              <a:rPr lang="en-US" dirty="0" err="1" smtClean="0"/>
              <a:t>Begroeiing</a:t>
            </a:r>
            <a:r>
              <a:rPr lang="en-US" dirty="0" smtClean="0"/>
              <a:t>, </a:t>
            </a:r>
            <a:r>
              <a:rPr lang="en-US" dirty="0" err="1" smtClean="0"/>
              <a:t>Bomen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Ruines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Woestijnachtig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Wegen</a:t>
            </a:r>
            <a:endParaRPr lang="en-US" dirty="0" smtClean="0"/>
          </a:p>
          <a:p>
            <a:r>
              <a:rPr lang="en-US" dirty="0" err="1" smtClean="0"/>
              <a:t>Pyramiden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err="1" smtClean="0"/>
              <a:t>Windmolens</a:t>
            </a:r>
            <a:endParaRPr lang="en-US" dirty="0" smtClean="0"/>
          </a:p>
          <a:p>
            <a:r>
              <a:rPr lang="en-US" dirty="0" err="1" smtClean="0"/>
              <a:t>Zeekust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Terugkerend</a:t>
            </a:r>
            <a:r>
              <a:rPr lang="en-US" dirty="0" smtClean="0"/>
              <a:t> </a:t>
            </a:r>
            <a:r>
              <a:rPr lang="en-US" dirty="0" err="1" smtClean="0"/>
              <a:t>patroon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 naar het ARV programma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nl-NL" dirty="0" err="1" smtClean="0"/>
              <a:t>uteur</a:t>
            </a:r>
            <a:r>
              <a:rPr lang="nl-NL" dirty="0" smtClean="0"/>
              <a:t> Fred </a:t>
            </a:r>
            <a:r>
              <a:rPr lang="nl-NL" dirty="0" err="1" smtClean="0"/>
              <a:t>Melssen</a:t>
            </a:r>
            <a:endParaRPr lang="nl-NL" dirty="0" smtClean="0"/>
          </a:p>
          <a:p>
            <a:r>
              <a:rPr lang="nl-NL" dirty="0" smtClean="0"/>
              <a:t>Vrij </a:t>
            </a:r>
            <a:r>
              <a:rPr lang="nl-NL" smtClean="0"/>
              <a:t>bruikbaar (na toestemming)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Pre-sentiment</a:t>
            </a:r>
            <a:r>
              <a:rPr lang="nl-NL" dirty="0" smtClean="0"/>
              <a:t> en </a:t>
            </a:r>
            <a:r>
              <a:rPr lang="nl-NL" dirty="0" err="1" smtClean="0"/>
              <a:t>Pre-cognitie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err="1" smtClean="0"/>
              <a:t>Honorton</a:t>
            </a:r>
            <a:r>
              <a:rPr lang="nl-NL" dirty="0" smtClean="0"/>
              <a:t> &amp; Ferrari (1989)</a:t>
            </a:r>
          </a:p>
          <a:p>
            <a:pPr lvl="1"/>
            <a:r>
              <a:rPr lang="en-US" dirty="0" smtClean="0"/>
              <a:t>Z</a:t>
            </a:r>
            <a:r>
              <a:rPr lang="nl-NL" dirty="0" err="1" smtClean="0"/>
              <a:t>enercard</a:t>
            </a:r>
            <a:r>
              <a:rPr lang="nl-NL" dirty="0" smtClean="0"/>
              <a:t> experimenten: precognitie van symbool</a:t>
            </a:r>
          </a:p>
          <a:p>
            <a:pPr lvl="2"/>
            <a:r>
              <a:rPr lang="en-US" dirty="0" smtClean="0"/>
              <a:t>309 </a:t>
            </a:r>
            <a:r>
              <a:rPr lang="en-US" dirty="0"/>
              <a:t>experiments conducted by 62 different investigators involving more than 50,000 </a:t>
            </a:r>
            <a:r>
              <a:rPr lang="en-US" dirty="0" smtClean="0"/>
              <a:t>participants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Stouffer </a:t>
            </a:r>
            <a:r>
              <a:rPr lang="en-US" i="1" dirty="0"/>
              <a:t>Z </a:t>
            </a:r>
            <a:r>
              <a:rPr lang="en-US" dirty="0"/>
              <a:t>= 6.02, </a:t>
            </a:r>
            <a:r>
              <a:rPr lang="en-US" i="1" dirty="0" err="1"/>
              <a:t>p</a:t>
            </a:r>
            <a:r>
              <a:rPr lang="en-US" i="1" dirty="0"/>
              <a:t> </a:t>
            </a:r>
            <a:r>
              <a:rPr lang="en-US" dirty="0"/>
              <a:t>= 1.1 × 10-</a:t>
            </a:r>
            <a:r>
              <a:rPr lang="en-US" dirty="0" smtClean="0"/>
              <a:t>9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filedrawer</a:t>
            </a:r>
            <a:r>
              <a:rPr lang="en-US" dirty="0" smtClean="0"/>
              <a:t>: 46 </a:t>
            </a:r>
            <a:r>
              <a:rPr lang="en-US" dirty="0"/>
              <a:t>unreported </a:t>
            </a:r>
            <a:r>
              <a:rPr lang="en-US" dirty="0" smtClean="0"/>
              <a:t>studies/ reported experiment</a:t>
            </a:r>
            <a:endParaRPr lang="nl-NL" dirty="0" smtClean="0"/>
          </a:p>
          <a:p>
            <a:r>
              <a:rPr lang="nl-NL" dirty="0" err="1" smtClean="0"/>
              <a:t>Mossbridge</a:t>
            </a:r>
            <a:r>
              <a:rPr lang="nl-NL" dirty="0" smtClean="0"/>
              <a:t> et al (2012)</a:t>
            </a:r>
          </a:p>
          <a:p>
            <a:pPr lvl="1"/>
            <a:r>
              <a:rPr lang="nl-NL" dirty="0" smtClean="0"/>
              <a:t>Fysiologie voor emotie: presentiment</a:t>
            </a:r>
          </a:p>
          <a:p>
            <a:pPr lvl="2"/>
            <a:r>
              <a:rPr lang="nl-NL" dirty="0" smtClean="0"/>
              <a:t>26 experimenten</a:t>
            </a:r>
          </a:p>
          <a:p>
            <a:pPr lvl="2"/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= 5.30, </a:t>
            </a:r>
            <a:r>
              <a:rPr lang="en-US" i="1" dirty="0" err="1"/>
              <a:t>p</a:t>
            </a:r>
            <a:r>
              <a:rPr lang="en-US" i="1" dirty="0"/>
              <a:t> </a:t>
            </a:r>
            <a:r>
              <a:rPr lang="en-US" dirty="0"/>
              <a:t>= 5.7 × 10-8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Filedrawer</a:t>
            </a:r>
            <a:r>
              <a:rPr lang="en-US" dirty="0" smtClean="0"/>
              <a:t>: 87 </a:t>
            </a:r>
            <a:endParaRPr lang="nl-NL" dirty="0" smtClean="0"/>
          </a:p>
          <a:p>
            <a:r>
              <a:rPr lang="nl-NL" dirty="0" err="1" smtClean="0"/>
              <a:t>Tressoldi</a:t>
            </a:r>
            <a:r>
              <a:rPr lang="nl-NL" dirty="0" smtClean="0"/>
              <a:t> et al (in </a:t>
            </a:r>
            <a:r>
              <a:rPr lang="nl-NL" dirty="0" err="1" smtClean="0"/>
              <a:t>press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Gedrag voor manipulatie: pre wat?</a:t>
            </a:r>
          </a:p>
          <a:p>
            <a:pPr lvl="2"/>
            <a:r>
              <a:rPr lang="nl-NL" dirty="0" smtClean="0"/>
              <a:t>81 experimenten, 30 labs, 12230 deelnemers </a:t>
            </a:r>
          </a:p>
          <a:p>
            <a:pPr lvl="2"/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= 6.30, </a:t>
            </a:r>
            <a:r>
              <a:rPr lang="en-US" i="1" dirty="0" err="1"/>
              <a:t>p</a:t>
            </a:r>
            <a:r>
              <a:rPr lang="en-US" i="1" dirty="0"/>
              <a:t> </a:t>
            </a:r>
            <a:r>
              <a:rPr lang="en-US" dirty="0"/>
              <a:t>= 1.2 × 10-10. </a:t>
            </a:r>
            <a:endParaRPr lang="en-US" dirty="0" smtClean="0"/>
          </a:p>
          <a:p>
            <a:pPr lvl="2"/>
            <a:r>
              <a:rPr lang="nl-NL" dirty="0" err="1" smtClean="0"/>
              <a:t>Filedrawer</a:t>
            </a:r>
            <a:r>
              <a:rPr lang="nl-NL" dirty="0" smtClean="0"/>
              <a:t>: 544</a:t>
            </a:r>
          </a:p>
          <a:p>
            <a:pPr lvl="1"/>
            <a:endParaRPr lang="nl-NL" dirty="0" smtClean="0"/>
          </a:p>
        </p:txBody>
      </p:sp>
      <p:pic>
        <p:nvPicPr>
          <p:cNvPr id="4" name="Picture 3" descr="zenercar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193" y="1371601"/>
            <a:ext cx="1715408" cy="590551"/>
          </a:xfrm>
          <a:prstGeom prst="rect">
            <a:avLst/>
          </a:prstGeom>
        </p:spPr>
      </p:pic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3581401"/>
            <a:ext cx="838200" cy="1225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E08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Bem</a:t>
            </a:r>
            <a:r>
              <a:rPr lang="nl-NL" dirty="0"/>
              <a:t>:</a:t>
            </a:r>
            <a:r>
              <a:rPr lang="nl-NL" dirty="0" smtClean="0"/>
              <a:t> retroactieve geheugentaak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 smtClean="0"/>
              <a:t>Onthoud je woordjes beter als je ze na de geheugentaak nog eens mag oefenen?</a:t>
            </a:r>
          </a:p>
          <a:p>
            <a:endParaRPr lang="nl-NL" sz="2800" dirty="0" smtClean="0"/>
          </a:p>
          <a:p>
            <a:r>
              <a:rPr lang="nl-NL" sz="2800" dirty="0" err="1" smtClean="0"/>
              <a:t>Bem</a:t>
            </a:r>
            <a:r>
              <a:rPr lang="nl-NL" sz="2800" dirty="0" smtClean="0"/>
              <a:t>: Ja dat werkt!   </a:t>
            </a:r>
            <a:r>
              <a:rPr lang="en-US" sz="2800" dirty="0" smtClean="0"/>
              <a:t>……</a:t>
            </a:r>
            <a:endParaRPr lang="nl-NL" sz="2800" dirty="0" smtClean="0"/>
          </a:p>
          <a:p>
            <a:endParaRPr lang="nl-NL" sz="2800" dirty="0" smtClean="0"/>
          </a:p>
          <a:p>
            <a:r>
              <a:rPr lang="nl-NL" sz="2800" dirty="0" smtClean="0"/>
              <a:t>Recente meta-analyse</a:t>
            </a:r>
          </a:p>
          <a:p>
            <a:pPr lvl="1"/>
            <a:r>
              <a:rPr lang="nl-NL" dirty="0" smtClean="0"/>
              <a:t>25 experimenten, 4447 deelnemers</a:t>
            </a:r>
          </a:p>
          <a:p>
            <a:pPr lvl="1"/>
            <a:r>
              <a:rPr lang="nl-NL" dirty="0" smtClean="0"/>
              <a:t> </a:t>
            </a:r>
            <a:r>
              <a:rPr lang="nl-NL" dirty="0" err="1" smtClean="0"/>
              <a:t>z</a:t>
            </a:r>
            <a:r>
              <a:rPr lang="nl-NL" dirty="0" smtClean="0"/>
              <a:t>= 1.65, </a:t>
            </a:r>
            <a:r>
              <a:rPr lang="nl-NL" dirty="0" err="1" smtClean="0"/>
              <a:t>p</a:t>
            </a:r>
            <a:r>
              <a:rPr lang="nl-NL" dirty="0" smtClean="0"/>
              <a:t> = 0.10</a:t>
            </a:r>
          </a:p>
          <a:p>
            <a:pPr lvl="1"/>
            <a:r>
              <a:rPr lang="en-US" dirty="0" smtClean="0"/>
              <a:t>N</a:t>
            </a:r>
            <a:r>
              <a:rPr lang="nl-NL" dirty="0" smtClean="0"/>
              <a:t>iet erg succesvol (slow thinking?)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err="1" smtClean="0"/>
              <a:t>Schooler</a:t>
            </a:r>
            <a:r>
              <a:rPr lang="nl-NL" sz="4000" dirty="0" smtClean="0"/>
              <a:t>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</a:t>
            </a:r>
            <a:r>
              <a:rPr lang="nl-NL" sz="3556" dirty="0" smtClean="0"/>
              <a:t>retroactieve training</a:t>
            </a:r>
            <a:br>
              <a:rPr lang="nl-NL" sz="3556" dirty="0" smtClean="0"/>
            </a:br>
            <a:r>
              <a:rPr lang="nl-NL" sz="3556" dirty="0" smtClean="0"/>
              <a:t>symbool herkenning</a:t>
            </a:r>
            <a:endParaRPr lang="nl-NL" sz="3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Later getraind symbool wordt eerder herkend</a:t>
            </a:r>
          </a:p>
          <a:p>
            <a:pPr lvl="1"/>
            <a:r>
              <a:rPr lang="nl-NL" sz="2400" dirty="0" smtClean="0"/>
              <a:t>1 experiment, 970 deelnemers</a:t>
            </a:r>
          </a:p>
          <a:p>
            <a:pPr lvl="1"/>
            <a:r>
              <a:rPr lang="nl-NL" sz="2400" dirty="0" smtClean="0"/>
              <a:t> </a:t>
            </a:r>
            <a:r>
              <a:rPr lang="nl-NL" sz="2400" dirty="0" err="1" smtClean="0"/>
              <a:t>z</a:t>
            </a:r>
            <a:r>
              <a:rPr lang="nl-NL" sz="2400" dirty="0" smtClean="0"/>
              <a:t> = 3.93, </a:t>
            </a:r>
            <a:r>
              <a:rPr lang="nl-NL" sz="2400" dirty="0" err="1" smtClean="0"/>
              <a:t>p</a:t>
            </a:r>
            <a:r>
              <a:rPr lang="nl-NL" sz="2400" dirty="0" smtClean="0"/>
              <a:t>= 4 * 10-5</a:t>
            </a:r>
          </a:p>
          <a:p>
            <a:endParaRPr lang="en-US" sz="2400" dirty="0" smtClean="0"/>
          </a:p>
          <a:p>
            <a:r>
              <a:rPr lang="en-US" sz="2400" dirty="0" smtClean="0"/>
              <a:t>T</a:t>
            </a:r>
            <a:r>
              <a:rPr lang="nl-NL" sz="2400" dirty="0" err="1" smtClean="0"/>
              <a:t>oepassing</a:t>
            </a:r>
            <a:r>
              <a:rPr lang="nl-NL" sz="2400" dirty="0" smtClean="0"/>
              <a:t> in Roulette spelen?</a:t>
            </a:r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endParaRPr lang="nl-NL" sz="2400" dirty="0"/>
          </a:p>
        </p:txBody>
      </p:sp>
      <p:grpSp>
        <p:nvGrpSpPr>
          <p:cNvPr id="16386" name="Groep 20"/>
          <p:cNvGrpSpPr>
            <a:grpSpLocks/>
          </p:cNvGrpSpPr>
          <p:nvPr/>
        </p:nvGrpSpPr>
        <p:grpSpPr bwMode="auto">
          <a:xfrm>
            <a:off x="2133600" y="2148983"/>
            <a:ext cx="5029200" cy="3945222"/>
            <a:chOff x="0" y="0"/>
            <a:chExt cx="35433" cy="28528"/>
          </a:xfrm>
        </p:grpSpPr>
        <p:pic>
          <p:nvPicPr>
            <p:cNvPr id="5" name="Afbeelding 5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5433" cy="26479"/>
            </a:xfrm>
            <a:prstGeom prst="rect">
              <a:avLst/>
            </a:prstGeom>
            <a:noFill/>
          </p:spPr>
        </p:pic>
        <p:sp>
          <p:nvSpPr>
            <p:cNvPr id="19" name="Tekstvak 19"/>
            <p:cNvSpPr txBox="1">
              <a:spLocks noChangeArrowheads="1"/>
            </p:cNvSpPr>
            <p:nvPr/>
          </p:nvSpPr>
          <p:spPr bwMode="auto">
            <a:xfrm>
              <a:off x="0" y="27527"/>
              <a:ext cx="35394" cy="10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nl-NL" sz="900" b="1" i="0" u="none" strike="noStrike" cap="none" normalizeH="0" baseline="0">
                  <a:ln>
                    <a:noFill/>
                  </a:ln>
                  <a:solidFill>
                    <a:srgbClr val="4F81BD"/>
                  </a:solidFill>
                  <a:effectLst/>
                  <a:latin typeface="Calibri" charset="0"/>
                  <a:ea typeface="Calibri" charset="0"/>
                </a:rPr>
                <a:t>Figure 2: Experiment design</a:t>
              </a:r>
              <a:endParaRPr kumimoji="0" sz="1200" b="1" i="0" u="none" strike="noStrike" cap="none" normalizeH="0" baseline="0" noProof="1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-102" charset="0"/>
                <a:ea typeface="Calibri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Aron Bijl (student UvA)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Replicatie </a:t>
            </a:r>
            <a:r>
              <a:rPr lang="nl-NL" sz="2800" dirty="0" err="1" smtClean="0"/>
              <a:t>Schooler</a:t>
            </a:r>
            <a:r>
              <a:rPr lang="nl-NL" sz="2800" dirty="0" smtClean="0"/>
              <a:t> taak</a:t>
            </a:r>
          </a:p>
          <a:p>
            <a:endParaRPr lang="nl-NL" sz="2800" dirty="0" smtClean="0"/>
          </a:p>
          <a:p>
            <a:r>
              <a:rPr lang="en-US" sz="2800" dirty="0" smtClean="0"/>
              <a:t>Nu </a:t>
            </a:r>
            <a:r>
              <a:rPr lang="en-US" sz="2800" dirty="0" err="1" smtClean="0"/>
              <a:t>volgt</a:t>
            </a:r>
            <a:r>
              <a:rPr lang="en-US" sz="2800" dirty="0" smtClean="0"/>
              <a:t> </a:t>
            </a:r>
            <a:r>
              <a:rPr lang="en-US" sz="2800" dirty="0" err="1" smtClean="0"/>
              <a:t>een</a:t>
            </a:r>
            <a:r>
              <a:rPr lang="en-US" sz="2800" dirty="0" smtClean="0"/>
              <a:t> demo……… </a:t>
            </a:r>
            <a:endParaRPr lang="nl-NL" sz="2800" dirty="0" smtClean="0"/>
          </a:p>
          <a:p>
            <a:endParaRPr lang="nl-NL" sz="2800" dirty="0" smtClean="0"/>
          </a:p>
          <a:p>
            <a:r>
              <a:rPr lang="nl-NL" sz="2800" dirty="0" smtClean="0"/>
              <a:t>Hypotheses</a:t>
            </a:r>
          </a:p>
          <a:p>
            <a:pPr lvl="1"/>
            <a:r>
              <a:rPr lang="en-US" dirty="0" smtClean="0"/>
              <a:t>L</a:t>
            </a:r>
            <a:r>
              <a:rPr lang="nl-NL" dirty="0" err="1" smtClean="0"/>
              <a:t>ater</a:t>
            </a:r>
            <a:r>
              <a:rPr lang="nl-NL" dirty="0" smtClean="0"/>
              <a:t> getraind symbool wordt eerder op gereageerd.</a:t>
            </a:r>
          </a:p>
          <a:p>
            <a:pPr lvl="1"/>
            <a:r>
              <a:rPr lang="nl-NL" dirty="0" smtClean="0"/>
              <a:t>Dit effect is sterker voor mensen met een </a:t>
            </a:r>
            <a:r>
              <a:rPr lang="nl-NL" dirty="0" err="1" smtClean="0"/>
              <a:t>intuitieve</a:t>
            </a:r>
            <a:r>
              <a:rPr lang="nl-NL" dirty="0" smtClean="0"/>
              <a:t> informatieverwerking stijl.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Bijl experiment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err="1"/>
          </a:p>
          <a:p>
            <a:endParaRPr lang="nl-NL" dirty="0" err="1" smtClean="0"/>
          </a:p>
        </p:txBody>
      </p:sp>
      <p:graphicFrame>
        <p:nvGraphicFramePr>
          <p:cNvPr id="4" name="Grafiek 2"/>
          <p:cNvGraphicFramePr/>
          <p:nvPr/>
        </p:nvGraphicFramePr>
        <p:xfrm>
          <a:off x="914400" y="1295401"/>
          <a:ext cx="7086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2" y="5867402"/>
            <a:ext cx="23241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/>
              <a:t>intuitieven</a:t>
            </a:r>
            <a:endParaRPr lang="nl-NL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5867400"/>
            <a:ext cx="19870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err="1" smtClean="0"/>
              <a:t>rationelen</a:t>
            </a:r>
            <a:endParaRPr lang="nl-NL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8006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</a:t>
            </a:r>
            <a:endParaRPr lang="nl-NL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4114800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</a:t>
            </a:r>
            <a:endParaRPr lang="nl-NL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3786980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Bijl experiment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getallen:</a:t>
            </a:r>
          </a:p>
          <a:p>
            <a:pPr lvl="1"/>
            <a:r>
              <a:rPr lang="nl-NL" dirty="0" smtClean="0"/>
              <a:t>68 deelnemers</a:t>
            </a:r>
          </a:p>
          <a:p>
            <a:pPr lvl="1"/>
            <a:r>
              <a:rPr lang="en-US" dirty="0" err="1" smtClean="0"/>
              <a:t>t</a:t>
            </a:r>
            <a:r>
              <a:rPr lang="nl-NL" dirty="0" smtClean="0"/>
              <a:t> = 2.11;  </a:t>
            </a:r>
            <a:r>
              <a:rPr lang="nl-NL" dirty="0" err="1" smtClean="0"/>
              <a:t>p</a:t>
            </a:r>
            <a:r>
              <a:rPr lang="nl-NL" dirty="0" smtClean="0"/>
              <a:t> = 0.02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35 </a:t>
            </a:r>
            <a:r>
              <a:rPr lang="nl-NL" dirty="0" err="1" smtClean="0"/>
              <a:t>intuitieven</a:t>
            </a:r>
            <a:r>
              <a:rPr lang="nl-NL" dirty="0" smtClean="0"/>
              <a:t> !!!</a:t>
            </a:r>
          </a:p>
          <a:p>
            <a:pPr lvl="1"/>
            <a:r>
              <a:rPr lang="en-US" dirty="0" err="1" smtClean="0"/>
              <a:t>t</a:t>
            </a:r>
            <a:r>
              <a:rPr lang="nl-NL" dirty="0" smtClean="0"/>
              <a:t> = 3.4; </a:t>
            </a:r>
            <a:r>
              <a:rPr lang="nl-NL" dirty="0" err="1" smtClean="0"/>
              <a:t>p</a:t>
            </a:r>
            <a:r>
              <a:rPr lang="nl-NL" dirty="0" smtClean="0"/>
              <a:t> = 0.001</a:t>
            </a:r>
          </a:p>
          <a:p>
            <a:pPr lvl="1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Loont ‘leren na het tentamen’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Hoe groot is het effect eigenlijk?</a:t>
            </a:r>
          </a:p>
          <a:p>
            <a:r>
              <a:rPr lang="nl-NL" dirty="0" smtClean="0"/>
              <a:t>	</a:t>
            </a:r>
          </a:p>
          <a:p>
            <a:pPr lvl="1"/>
            <a:r>
              <a:rPr lang="en-US" dirty="0" smtClean="0"/>
              <a:t>E</a:t>
            </a:r>
            <a:r>
              <a:rPr lang="nl-NL" dirty="0" err="1" smtClean="0"/>
              <a:t>ffect</a:t>
            </a:r>
            <a:r>
              <a:rPr lang="nl-NL" dirty="0" smtClean="0"/>
              <a:t> op response snelheid is 5.4%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Conclusie 1: bij een tentamen van 2 uur win je 6 a 7 minuten. Niet echt zinnig.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Conclusie 2: retroactieve verbetering van geheugen werkt niet dus effect op cognitieve vaardigheden is nog beperkter.</a:t>
            </a:r>
          </a:p>
          <a:p>
            <a:endParaRPr lang="nl-NL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86600" y="2514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Theoretische relevantie?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Retro-causaliteit</a:t>
            </a:r>
            <a:r>
              <a:rPr lang="nl-NL" dirty="0" smtClean="0"/>
              <a:t> is niet geaccepteerd in </a:t>
            </a:r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stream</a:t>
            </a:r>
            <a:endParaRPr lang="nl-NL" dirty="0" smtClean="0"/>
          </a:p>
          <a:p>
            <a:r>
              <a:rPr lang="nl-NL" dirty="0" err="1" smtClean="0"/>
              <a:t>Tijd-symmetrie</a:t>
            </a:r>
            <a:r>
              <a:rPr lang="nl-NL" dirty="0" smtClean="0"/>
              <a:t> is theoretisch geaccepteerd maar nooit empirisch waargenomen. </a:t>
            </a:r>
          </a:p>
          <a:p>
            <a:r>
              <a:rPr lang="nl-NL" dirty="0" err="1" smtClean="0"/>
              <a:t>Tijd-symmetrie</a:t>
            </a:r>
            <a:r>
              <a:rPr lang="nl-NL" dirty="0" smtClean="0"/>
              <a:t> is niet helemaal gelijk aan </a:t>
            </a:r>
            <a:r>
              <a:rPr lang="nl-NL" dirty="0" err="1" smtClean="0"/>
              <a:t>retro-causaliteit</a:t>
            </a:r>
            <a:r>
              <a:rPr lang="nl-NL" dirty="0" smtClean="0"/>
              <a:t>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1FF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645</Words>
  <Application>Microsoft Macintosh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Leren na het tentamen</vt:lpstr>
      <vt:lpstr>Pre-sentiment en Pre-cognitie</vt:lpstr>
      <vt:lpstr>Bem: retroactieve geheugentaak</vt:lpstr>
      <vt:lpstr>Schooler:  retroactieve training symbool herkenning</vt:lpstr>
      <vt:lpstr>Aron Bijl (student UvA)</vt:lpstr>
      <vt:lpstr>Resultaten Bijl experiment</vt:lpstr>
      <vt:lpstr>Resultaten Bijl experiment</vt:lpstr>
      <vt:lpstr>Loont ‘leren na het tentamen’</vt:lpstr>
      <vt:lpstr>Theoretische relevantie?</vt:lpstr>
      <vt:lpstr>Hoe nu verder?</vt:lpstr>
      <vt:lpstr>Meta-analyse van ARV experimenten (2013)</vt:lpstr>
      <vt:lpstr>Dank voor uw aandacht</vt:lpstr>
      <vt:lpstr>Het ‘ware wetenschap’ ARV (casino) experiment</vt:lpstr>
      <vt:lpstr>We doen met zijn allen 1 trial in een pilot casino experiment</vt:lpstr>
      <vt:lpstr>1. Hoe ziet de plaat eruit?</vt:lpstr>
      <vt:lpstr>Nu naar het ARV programma</vt:lpstr>
    </vt:vector>
  </TitlesOfParts>
  <Company>uva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Leren na het tentamen</dc:title>
  <dc:creator>Dick Bierman</dc:creator>
  <cp:lastModifiedBy>Dick Bierman</cp:lastModifiedBy>
  <cp:revision>25</cp:revision>
  <cp:lastPrinted>2013-05-24T20:15:21Z</cp:lastPrinted>
  <dcterms:created xsi:type="dcterms:W3CDTF">2013-05-24T20:11:58Z</dcterms:created>
  <dcterms:modified xsi:type="dcterms:W3CDTF">2013-05-24T20:17:10Z</dcterms:modified>
</cp:coreProperties>
</file>